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65" r:id="rId4"/>
    <p:sldId id="259" r:id="rId5"/>
    <p:sldId id="266" r:id="rId6"/>
    <p:sldId id="267" r:id="rId7"/>
    <p:sldId id="262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6"/>
    <p:restoredTop sz="94666"/>
  </p:normalViewPr>
  <p:slideViewPr>
    <p:cSldViewPr snapToGrid="0" snapToObjects="1">
      <p:cViewPr varScale="1">
        <p:scale>
          <a:sx n="78" d="100"/>
          <a:sy n="78" d="100"/>
        </p:scale>
        <p:origin x="950" y="58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06/11/2025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06/11/2025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06/11/2025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06/11/2025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06/11/2025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06/11/2025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06/11/2025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06/11/2025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06/11/2025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808026E2-C04F-FBF9-76FC-D7D215A835DA}"/>
              </a:ext>
            </a:extLst>
          </p:cNvPr>
          <p:cNvGrpSpPr/>
          <p:nvPr/>
        </p:nvGrpSpPr>
        <p:grpSpPr>
          <a:xfrm>
            <a:off x="4798116" y="1583301"/>
            <a:ext cx="7772400" cy="1556370"/>
            <a:chOff x="0" y="0"/>
            <a:chExt cx="11054080" cy="2213504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1BC69B4B-0B6C-64CB-1084-B3C627A39513}"/>
                </a:ext>
              </a:extLst>
            </p:cNvPr>
            <p:cNvSpPr/>
            <p:nvPr/>
          </p:nvSpPr>
          <p:spPr>
            <a:xfrm>
              <a:off x="0" y="0"/>
              <a:ext cx="11054080" cy="2213504"/>
            </a:xfrm>
            <a:custGeom>
              <a:avLst/>
              <a:gdLst/>
              <a:ahLst/>
              <a:cxnLst/>
              <a:rect l="l" t="t" r="r" b="b"/>
              <a:pathLst>
                <a:path w="11054080" h="2213504">
                  <a:moveTo>
                    <a:pt x="0" y="0"/>
                  </a:moveTo>
                  <a:lnTo>
                    <a:pt x="11054080" y="0"/>
                  </a:lnTo>
                  <a:lnTo>
                    <a:pt x="11054080" y="2213504"/>
                  </a:lnTo>
                  <a:lnTo>
                    <a:pt x="0" y="2213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A5504D3E-2D5E-65CF-D830-ADE6753B60ED}"/>
                </a:ext>
              </a:extLst>
            </p:cNvPr>
            <p:cNvSpPr txBox="1"/>
            <p:nvPr/>
          </p:nvSpPr>
          <p:spPr>
            <a:xfrm>
              <a:off x="0" y="-95250"/>
              <a:ext cx="11054080" cy="230875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80"/>
                </a:lnSpc>
              </a:pPr>
              <a:r>
                <a:rPr lang="en-US" sz="4400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Iris</a:t>
              </a:r>
            </a:p>
            <a:p>
              <a:pPr algn="ctr">
                <a:lnSpc>
                  <a:spcPts val="5279"/>
                </a:lnSpc>
              </a:pPr>
              <a:r>
                <a:rPr lang="en-US" sz="4400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Mineria</a:t>
              </a:r>
              <a:r>
                <a:rPr lang="en-US" sz="4400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de </a:t>
              </a:r>
              <a:r>
                <a:rPr lang="en-US" sz="4400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datos</a:t>
              </a:r>
              <a:endParaRPr lang="en-US" sz="4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04026FDD-2F7E-6693-5658-DE9AF597F9A9}"/>
              </a:ext>
            </a:extLst>
          </p:cNvPr>
          <p:cNvSpPr txBox="1"/>
          <p:nvPr/>
        </p:nvSpPr>
        <p:spPr>
          <a:xfrm>
            <a:off x="5518841" y="3325781"/>
            <a:ext cx="6229350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200" dirty="0" err="1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Presentado</a:t>
            </a:r>
            <a:r>
              <a:rPr lang="en-US" sz="3200" dirty="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200" dirty="0" err="1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por</a:t>
            </a:r>
            <a:r>
              <a:rPr lang="en-US" sz="3200" dirty="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:</a:t>
            </a:r>
          </a:p>
          <a:p>
            <a:pPr algn="ctr">
              <a:lnSpc>
                <a:spcPts val="3839"/>
              </a:lnSpc>
            </a:pPr>
            <a:r>
              <a:rPr lang="en-US" sz="3200" dirty="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Marlon David Romero Trujillo</a:t>
            </a:r>
          </a:p>
          <a:p>
            <a:pPr algn="ctr">
              <a:lnSpc>
                <a:spcPts val="3839"/>
              </a:lnSpc>
            </a:pPr>
            <a:r>
              <a:rPr lang="en-US" sz="3200" dirty="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Jose Leonardo Vargas Herrera</a:t>
            </a:r>
          </a:p>
        </p:txBody>
      </p:sp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Separación por pétalos (scatter)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81994" y="1188720"/>
            <a:ext cx="4389120" cy="4389120"/>
            <a:chOff x="0" y="0"/>
            <a:chExt cx="6242304" cy="6242304"/>
          </a:xfrm>
        </p:grpSpPr>
        <p:sp>
          <p:nvSpPr>
            <p:cNvPr id="6" name="Freeform 6" descr="09_scatter_petal.png"/>
            <p:cNvSpPr/>
            <p:nvPr/>
          </p:nvSpPr>
          <p:spPr>
            <a:xfrm>
              <a:off x="0" y="0"/>
              <a:ext cx="6242304" cy="6242304"/>
            </a:xfrm>
            <a:custGeom>
              <a:avLst/>
              <a:gdLst/>
              <a:ahLst/>
              <a:cxnLst/>
              <a:rect l="l" t="t" r="r" b="b"/>
              <a:pathLst>
                <a:path w="6242304" h="6242304">
                  <a:moveTo>
                    <a:pt x="0" y="0"/>
                  </a:moveTo>
                  <a:lnTo>
                    <a:pt x="6242304" y="0"/>
                  </a:lnTo>
                  <a:lnTo>
                    <a:pt x="62423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 sz="2124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67719" y="5484614"/>
            <a:ext cx="8058150" cy="82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/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Setosa aislada; Versicolor–Virginica se solapan en zona media.</a:t>
            </a:r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Justifica por qué el error aparece en esa frontera.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Separación por pétalos (scatter)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81994" y="1188720"/>
            <a:ext cx="4389120" cy="4389120"/>
            <a:chOff x="0" y="0"/>
            <a:chExt cx="6242304" cy="6242304"/>
          </a:xfrm>
        </p:grpSpPr>
        <p:sp>
          <p:nvSpPr>
            <p:cNvPr id="6" name="Freeform 6" descr="10_scatter_petal.png"/>
            <p:cNvSpPr/>
            <p:nvPr/>
          </p:nvSpPr>
          <p:spPr>
            <a:xfrm>
              <a:off x="0" y="0"/>
              <a:ext cx="6242304" cy="6242304"/>
            </a:xfrm>
            <a:custGeom>
              <a:avLst/>
              <a:gdLst/>
              <a:ahLst/>
              <a:cxnLst/>
              <a:rect l="l" t="t" r="r" b="b"/>
              <a:pathLst>
                <a:path w="6242304" h="6242304">
                  <a:moveTo>
                    <a:pt x="0" y="0"/>
                  </a:moveTo>
                  <a:lnTo>
                    <a:pt x="6242304" y="0"/>
                  </a:lnTo>
                  <a:lnTo>
                    <a:pt x="62423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 sz="2124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67719" y="5484614"/>
            <a:ext cx="8058150" cy="82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/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Setosa aislada; Versicolor–Virginica se solapan en zona media.</a:t>
            </a:r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Justifica por qué el error aparece en esa frontera.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Separación por pétalos (scatter)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81994" y="1188720"/>
            <a:ext cx="4389120" cy="4389120"/>
            <a:chOff x="0" y="0"/>
            <a:chExt cx="6242304" cy="6242304"/>
          </a:xfrm>
        </p:grpSpPr>
        <p:sp>
          <p:nvSpPr>
            <p:cNvPr id="6" name="Freeform 6" descr="11_scatter_petal.png"/>
            <p:cNvSpPr/>
            <p:nvPr/>
          </p:nvSpPr>
          <p:spPr>
            <a:xfrm>
              <a:off x="0" y="0"/>
              <a:ext cx="6242304" cy="6242304"/>
            </a:xfrm>
            <a:custGeom>
              <a:avLst/>
              <a:gdLst/>
              <a:ahLst/>
              <a:cxnLst/>
              <a:rect l="l" t="t" r="r" b="b"/>
              <a:pathLst>
                <a:path w="6242304" h="6242304">
                  <a:moveTo>
                    <a:pt x="0" y="0"/>
                  </a:moveTo>
                  <a:lnTo>
                    <a:pt x="6242304" y="0"/>
                  </a:lnTo>
                  <a:lnTo>
                    <a:pt x="62423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 sz="2124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67719" y="5484614"/>
            <a:ext cx="8058150" cy="82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/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Setosa aislada; Versicolor–Virginica se solapan en zona media.</a:t>
            </a:r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Justifica por qué el error aparece en esa frontera.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Separación por pétalos (scatter)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81994" y="1188720"/>
            <a:ext cx="4389120" cy="4389120"/>
            <a:chOff x="0" y="0"/>
            <a:chExt cx="6242304" cy="6242304"/>
          </a:xfrm>
        </p:grpSpPr>
        <p:sp>
          <p:nvSpPr>
            <p:cNvPr id="6" name="Freeform 6" descr="12_scatter_petal.png"/>
            <p:cNvSpPr/>
            <p:nvPr/>
          </p:nvSpPr>
          <p:spPr>
            <a:xfrm>
              <a:off x="0" y="0"/>
              <a:ext cx="6242304" cy="6242304"/>
            </a:xfrm>
            <a:custGeom>
              <a:avLst/>
              <a:gdLst/>
              <a:ahLst/>
              <a:cxnLst/>
              <a:rect l="l" t="t" r="r" b="b"/>
              <a:pathLst>
                <a:path w="6242304" h="6242304">
                  <a:moveTo>
                    <a:pt x="0" y="0"/>
                  </a:moveTo>
                  <a:lnTo>
                    <a:pt x="6242304" y="0"/>
                  </a:lnTo>
                  <a:lnTo>
                    <a:pt x="62423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 sz="2124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67719" y="5484614"/>
            <a:ext cx="8058150" cy="82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/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Setosa aislada; Versicolor–Virginica se solapan en zona media.</a:t>
            </a:r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Justifica por qué el error aparece en esa frontera.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Boxplots por especie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81994" y="1188720"/>
            <a:ext cx="8229600" cy="3020992"/>
            <a:chOff x="0" y="0"/>
            <a:chExt cx="11704320" cy="4296522"/>
          </a:xfrm>
        </p:grpSpPr>
        <p:sp>
          <p:nvSpPr>
            <p:cNvPr id="6" name="Freeform 6" descr="13_boxplot.png"/>
            <p:cNvSpPr/>
            <p:nvPr/>
          </p:nvSpPr>
          <p:spPr>
            <a:xfrm>
              <a:off x="0" y="0"/>
              <a:ext cx="11704320" cy="4296537"/>
            </a:xfrm>
            <a:custGeom>
              <a:avLst/>
              <a:gdLst/>
              <a:ahLst/>
              <a:cxnLst/>
              <a:rect l="l" t="t" r="r" b="b"/>
              <a:pathLst>
                <a:path w="11704320" h="4296537">
                  <a:moveTo>
                    <a:pt x="0" y="0"/>
                  </a:moveTo>
                  <a:lnTo>
                    <a:pt x="11704320" y="0"/>
                  </a:lnTo>
                  <a:lnTo>
                    <a:pt x="11704320" y="4296537"/>
                  </a:lnTo>
                  <a:lnTo>
                    <a:pt x="0" y="4296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 sz="2124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67719" y="5484614"/>
            <a:ext cx="8058150" cy="82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/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Comparación de medianas y dispersión por especie.</a:t>
            </a:r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Pétalos separan mejor que sépalos.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Boxplots por especie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81994" y="1188721"/>
            <a:ext cx="8229600" cy="3028660"/>
            <a:chOff x="0" y="0"/>
            <a:chExt cx="11704320" cy="4307428"/>
          </a:xfrm>
        </p:grpSpPr>
        <p:sp>
          <p:nvSpPr>
            <p:cNvPr id="6" name="Freeform 6" descr="14_boxplot.png"/>
            <p:cNvSpPr/>
            <p:nvPr/>
          </p:nvSpPr>
          <p:spPr>
            <a:xfrm>
              <a:off x="0" y="0"/>
              <a:ext cx="11704320" cy="4307459"/>
            </a:xfrm>
            <a:custGeom>
              <a:avLst/>
              <a:gdLst/>
              <a:ahLst/>
              <a:cxnLst/>
              <a:rect l="l" t="t" r="r" b="b"/>
              <a:pathLst>
                <a:path w="11704320" h="4307459">
                  <a:moveTo>
                    <a:pt x="0" y="0"/>
                  </a:moveTo>
                  <a:lnTo>
                    <a:pt x="11704320" y="0"/>
                  </a:lnTo>
                  <a:lnTo>
                    <a:pt x="11704320" y="4307459"/>
                  </a:lnTo>
                  <a:lnTo>
                    <a:pt x="0" y="4307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 sz="2124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67719" y="5484614"/>
            <a:ext cx="8058150" cy="82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/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Comparación de medianas y dispersión por especie.</a:t>
            </a:r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Pétalos separan mejor que sépalos.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Boxplots por especie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81994" y="1188720"/>
            <a:ext cx="8229600" cy="3020992"/>
            <a:chOff x="0" y="0"/>
            <a:chExt cx="11704320" cy="4296522"/>
          </a:xfrm>
        </p:grpSpPr>
        <p:sp>
          <p:nvSpPr>
            <p:cNvPr id="6" name="Freeform 6" descr="15_boxplot.png"/>
            <p:cNvSpPr/>
            <p:nvPr/>
          </p:nvSpPr>
          <p:spPr>
            <a:xfrm>
              <a:off x="0" y="0"/>
              <a:ext cx="11704320" cy="4296537"/>
            </a:xfrm>
            <a:custGeom>
              <a:avLst/>
              <a:gdLst/>
              <a:ahLst/>
              <a:cxnLst/>
              <a:rect l="l" t="t" r="r" b="b"/>
              <a:pathLst>
                <a:path w="11704320" h="4296537">
                  <a:moveTo>
                    <a:pt x="0" y="0"/>
                  </a:moveTo>
                  <a:lnTo>
                    <a:pt x="11704320" y="0"/>
                  </a:lnTo>
                  <a:lnTo>
                    <a:pt x="11704320" y="4296537"/>
                  </a:lnTo>
                  <a:lnTo>
                    <a:pt x="0" y="4296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 sz="2124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67719" y="5484614"/>
            <a:ext cx="8058150" cy="82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/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Comparación de medianas y dispersión por especie.</a:t>
            </a:r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Pétalos separan mejor que sépalos.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Boxplots por especie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81994" y="1188721"/>
            <a:ext cx="8229600" cy="3028660"/>
            <a:chOff x="0" y="0"/>
            <a:chExt cx="11704320" cy="4307428"/>
          </a:xfrm>
        </p:grpSpPr>
        <p:sp>
          <p:nvSpPr>
            <p:cNvPr id="6" name="Freeform 6" descr="16_boxplot.png"/>
            <p:cNvSpPr/>
            <p:nvPr/>
          </p:nvSpPr>
          <p:spPr>
            <a:xfrm>
              <a:off x="0" y="0"/>
              <a:ext cx="11704320" cy="4307459"/>
            </a:xfrm>
            <a:custGeom>
              <a:avLst/>
              <a:gdLst/>
              <a:ahLst/>
              <a:cxnLst/>
              <a:rect l="l" t="t" r="r" b="b"/>
              <a:pathLst>
                <a:path w="11704320" h="4307459">
                  <a:moveTo>
                    <a:pt x="0" y="0"/>
                  </a:moveTo>
                  <a:lnTo>
                    <a:pt x="11704320" y="0"/>
                  </a:lnTo>
                  <a:lnTo>
                    <a:pt x="11704320" y="4307459"/>
                  </a:lnTo>
                  <a:lnTo>
                    <a:pt x="0" y="4307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 sz="2124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67719" y="5484614"/>
            <a:ext cx="8058150" cy="82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/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Comparación de medianas y dispersión por especie.</a:t>
            </a:r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Pétalos separan mejor que sépalos.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Diagrama de torta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81994" y="1188720"/>
            <a:ext cx="5027073" cy="4389120"/>
            <a:chOff x="0" y="0"/>
            <a:chExt cx="7149615" cy="6242304"/>
          </a:xfrm>
        </p:grpSpPr>
        <p:sp>
          <p:nvSpPr>
            <p:cNvPr id="6" name="Freeform 6" descr="17_Diagrama_de_torta.png"/>
            <p:cNvSpPr/>
            <p:nvPr/>
          </p:nvSpPr>
          <p:spPr>
            <a:xfrm>
              <a:off x="0" y="0"/>
              <a:ext cx="7149592" cy="6242304"/>
            </a:xfrm>
            <a:custGeom>
              <a:avLst/>
              <a:gdLst/>
              <a:ahLst/>
              <a:cxnLst/>
              <a:rect l="l" t="t" r="r" b="b"/>
              <a:pathLst>
                <a:path w="7149592" h="6242304">
                  <a:moveTo>
                    <a:pt x="0" y="0"/>
                  </a:moveTo>
                  <a:lnTo>
                    <a:pt x="7149592" y="0"/>
                  </a:lnTo>
                  <a:lnTo>
                    <a:pt x="7149592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 sz="2124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Matriz de correlación (Spearman)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81995" y="1188720"/>
            <a:ext cx="4907834" cy="4389120"/>
            <a:chOff x="0" y="0"/>
            <a:chExt cx="6980031" cy="6242304"/>
          </a:xfrm>
        </p:grpSpPr>
        <p:sp>
          <p:nvSpPr>
            <p:cNvPr id="6" name="Freeform 6" descr="18_correlacion.png"/>
            <p:cNvSpPr/>
            <p:nvPr/>
          </p:nvSpPr>
          <p:spPr>
            <a:xfrm>
              <a:off x="0" y="0"/>
              <a:ext cx="6980047" cy="6242304"/>
            </a:xfrm>
            <a:custGeom>
              <a:avLst/>
              <a:gdLst/>
              <a:ahLst/>
              <a:cxnLst/>
              <a:rect l="l" t="t" r="r" b="b"/>
              <a:pathLst>
                <a:path w="6980047" h="6242304">
                  <a:moveTo>
                    <a:pt x="0" y="0"/>
                  </a:moveTo>
                  <a:lnTo>
                    <a:pt x="6980047" y="0"/>
                  </a:lnTo>
                  <a:lnTo>
                    <a:pt x="6980047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 sz="2124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67719" y="5484614"/>
            <a:ext cx="8058150" cy="111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/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Correlaciones por rangos (robusta a no-normalidad).</a:t>
            </a:r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petal_length ↔ petal_width: correlación muy alta (ρ≈0.9).</a:t>
            </a:r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sepal_width: correlaciones débiles → señal complementaria.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Distribuciones</a:t>
              </a:r>
              <a:r>
                <a:rPr lang="en-US" sz="4400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de </a:t>
              </a:r>
              <a:r>
                <a:rPr lang="en-US" sz="4400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pétalos</a:t>
              </a:r>
              <a:endParaRPr lang="en-US" sz="4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981994" y="1188720"/>
            <a:ext cx="4380163" cy="4389120"/>
            <a:chOff x="0" y="0"/>
            <a:chExt cx="6229565" cy="6242304"/>
          </a:xfrm>
        </p:grpSpPr>
        <p:sp>
          <p:nvSpPr>
            <p:cNvPr id="7" name="Freeform 7" descr="01_hist_petal.png"/>
            <p:cNvSpPr/>
            <p:nvPr/>
          </p:nvSpPr>
          <p:spPr>
            <a:xfrm>
              <a:off x="0" y="0"/>
              <a:ext cx="6229604" cy="6242304"/>
            </a:xfrm>
            <a:custGeom>
              <a:avLst/>
              <a:gdLst/>
              <a:ahLst/>
              <a:cxnLst/>
              <a:rect l="l" t="t" r="r" b="b"/>
              <a:pathLst>
                <a:path w="6229604" h="6242304">
                  <a:moveTo>
                    <a:pt x="0" y="0"/>
                  </a:moveTo>
                  <a:lnTo>
                    <a:pt x="6229604" y="0"/>
                  </a:lnTo>
                  <a:lnTo>
                    <a:pt x="62296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 sz="2124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67719" y="5484614"/>
            <a:ext cx="8058150" cy="82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/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Bimodalidad: setosa (valores bajos) vs resto (valores altos).</a:t>
            </a:r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Variables de pétalo: gran poder discriminativo.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Separación por pétalos (scatter)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81994" y="1188720"/>
            <a:ext cx="7357355" cy="4389120"/>
            <a:chOff x="0" y="0"/>
            <a:chExt cx="10463794" cy="6242304"/>
          </a:xfrm>
        </p:grpSpPr>
        <p:sp>
          <p:nvSpPr>
            <p:cNvPr id="6" name="Freeform 6" descr="19_scatter_petal.png"/>
            <p:cNvSpPr/>
            <p:nvPr/>
          </p:nvSpPr>
          <p:spPr>
            <a:xfrm>
              <a:off x="0" y="0"/>
              <a:ext cx="10463784" cy="6242304"/>
            </a:xfrm>
            <a:custGeom>
              <a:avLst/>
              <a:gdLst/>
              <a:ahLst/>
              <a:cxnLst/>
              <a:rect l="l" t="t" r="r" b="b"/>
              <a:pathLst>
                <a:path w="10463784" h="6242304">
                  <a:moveTo>
                    <a:pt x="0" y="0"/>
                  </a:moveTo>
                  <a:lnTo>
                    <a:pt x="10463784" y="0"/>
                  </a:lnTo>
                  <a:lnTo>
                    <a:pt x="1046378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 sz="2124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67719" y="5484614"/>
            <a:ext cx="8058150" cy="82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/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Setosa aislada; Versicolor–Virginica se solapan en zona media.</a:t>
            </a:r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Justifica por qué el error aparece en esa frontera.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Separación por pétalos (scatter)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81994" y="1188720"/>
            <a:ext cx="7357355" cy="4389120"/>
            <a:chOff x="0" y="0"/>
            <a:chExt cx="10463794" cy="6242304"/>
          </a:xfrm>
        </p:grpSpPr>
        <p:sp>
          <p:nvSpPr>
            <p:cNvPr id="6" name="Freeform 6" descr="20_scatter_petal.png"/>
            <p:cNvSpPr/>
            <p:nvPr/>
          </p:nvSpPr>
          <p:spPr>
            <a:xfrm>
              <a:off x="0" y="0"/>
              <a:ext cx="10463784" cy="6242304"/>
            </a:xfrm>
            <a:custGeom>
              <a:avLst/>
              <a:gdLst/>
              <a:ahLst/>
              <a:cxnLst/>
              <a:rect l="l" t="t" r="r" b="b"/>
              <a:pathLst>
                <a:path w="10463784" h="6242304">
                  <a:moveTo>
                    <a:pt x="0" y="0"/>
                  </a:moveTo>
                  <a:lnTo>
                    <a:pt x="10463784" y="0"/>
                  </a:lnTo>
                  <a:lnTo>
                    <a:pt x="1046378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 sz="2124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67719" y="5484614"/>
            <a:ext cx="8058150" cy="82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/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Setosa aislada; Versicolor–Virginica se solapan en zona media.</a:t>
            </a:r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Justifica por qué el error aparece en esa frontera.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Separación por pétalos (scatter)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81994" y="1188720"/>
            <a:ext cx="7357355" cy="4389120"/>
            <a:chOff x="0" y="0"/>
            <a:chExt cx="10463794" cy="6242304"/>
          </a:xfrm>
        </p:grpSpPr>
        <p:sp>
          <p:nvSpPr>
            <p:cNvPr id="6" name="Freeform 6" descr="21_scatter_petal.png"/>
            <p:cNvSpPr/>
            <p:nvPr/>
          </p:nvSpPr>
          <p:spPr>
            <a:xfrm>
              <a:off x="0" y="0"/>
              <a:ext cx="10463784" cy="6242304"/>
            </a:xfrm>
            <a:custGeom>
              <a:avLst/>
              <a:gdLst/>
              <a:ahLst/>
              <a:cxnLst/>
              <a:rect l="l" t="t" r="r" b="b"/>
              <a:pathLst>
                <a:path w="10463784" h="6242304">
                  <a:moveTo>
                    <a:pt x="0" y="0"/>
                  </a:moveTo>
                  <a:lnTo>
                    <a:pt x="10463784" y="0"/>
                  </a:lnTo>
                  <a:lnTo>
                    <a:pt x="1046378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 sz="2124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67719" y="5484614"/>
            <a:ext cx="8058150" cy="82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/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Setosa aislada; Versicolor–Virginica se solapan en zona media.</a:t>
            </a:r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Justifica por qué el error aparece en esa frontera.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PASO 11: EJERCICIO DE PREDICCIÓN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81994" y="1188720"/>
            <a:ext cx="7416099" cy="4389120"/>
            <a:chOff x="0" y="0"/>
            <a:chExt cx="10547341" cy="6242304"/>
          </a:xfrm>
        </p:grpSpPr>
        <p:sp>
          <p:nvSpPr>
            <p:cNvPr id="6" name="Freeform 6" descr="22_PASO_11_EJERCICIO_DE_PREDICCI_N.png"/>
            <p:cNvSpPr/>
            <p:nvPr/>
          </p:nvSpPr>
          <p:spPr>
            <a:xfrm>
              <a:off x="0" y="0"/>
              <a:ext cx="10547350" cy="6242304"/>
            </a:xfrm>
            <a:custGeom>
              <a:avLst/>
              <a:gdLst/>
              <a:ahLst/>
              <a:cxnLst/>
              <a:rect l="l" t="t" r="r" b="b"/>
              <a:pathLst>
                <a:path w="10547350" h="6242304">
                  <a:moveTo>
                    <a:pt x="0" y="0"/>
                  </a:moveTo>
                  <a:lnTo>
                    <a:pt x="10547350" y="0"/>
                  </a:lnTo>
                  <a:lnTo>
                    <a:pt x="10547350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 sz="2124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981994" y="274638"/>
            <a:ext cx="8229600" cy="1457633"/>
            <a:chOff x="0" y="0"/>
            <a:chExt cx="11704320" cy="20730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2229"/>
              <a:ext cx="11704320" cy="17208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PASO 10 – </a:t>
              </a:r>
              <a:r>
                <a:rPr lang="en-US" sz="4400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Pregunta</a:t>
              </a:r>
              <a:r>
                <a:rPr lang="en-US" sz="4400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de </a:t>
              </a:r>
              <a:r>
                <a:rPr lang="en-US" sz="4400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investigación</a:t>
              </a:r>
              <a:endParaRPr lang="en-US" sz="4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67719" y="1355130"/>
            <a:ext cx="8058150" cy="5360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endParaRPr sz="2124"/>
          </a:p>
          <a:p>
            <a:pPr marL="411818" lvl="1" indent="-205910">
              <a:lnSpc>
                <a:spcPts val="3839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¿Es posible predecir la especie de Iris (setosa, versicolor, virginica) a partir de sepal_length, sepal_width, petal_length y petal_width? ¿Con qué desempeño?</a:t>
            </a:r>
          </a:p>
          <a:p>
            <a:pPr marL="411818" lvl="1" indent="-205910">
              <a:lnSpc>
                <a:spcPts val="3839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Tipo: Clasificación multiclase · Objetivo: species_le · Predictoras: 4</a:t>
            </a:r>
          </a:p>
          <a:p>
            <a:pPr marL="411818" lvl="1" indent="-205910">
              <a:lnSpc>
                <a:spcPts val="3839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Métrica: F1-macro · Criterio: ≥ 0.95 (CV 5-fold y test 20%)</a:t>
            </a:r>
          </a:p>
          <a:p>
            <a:pPr marL="411818" lvl="1" indent="-205910">
              <a:lnSpc>
                <a:spcPts val="3839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Control de fuga: split estratificado antes de entrenar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Distribuciones de pétalos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981994" y="1188720"/>
            <a:ext cx="4380163" cy="4389120"/>
            <a:chOff x="0" y="0"/>
            <a:chExt cx="6229565" cy="6242304"/>
          </a:xfrm>
        </p:grpSpPr>
        <p:sp>
          <p:nvSpPr>
            <p:cNvPr id="7" name="Freeform 7" descr="02_hist_petal.png"/>
            <p:cNvSpPr/>
            <p:nvPr/>
          </p:nvSpPr>
          <p:spPr>
            <a:xfrm>
              <a:off x="0" y="0"/>
              <a:ext cx="6229604" cy="6242304"/>
            </a:xfrm>
            <a:custGeom>
              <a:avLst/>
              <a:gdLst/>
              <a:ahLst/>
              <a:cxnLst/>
              <a:rect l="l" t="t" r="r" b="b"/>
              <a:pathLst>
                <a:path w="6229604" h="6242304">
                  <a:moveTo>
                    <a:pt x="0" y="0"/>
                  </a:moveTo>
                  <a:lnTo>
                    <a:pt x="6229604" y="0"/>
                  </a:lnTo>
                  <a:lnTo>
                    <a:pt x="62296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 sz="2124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67719" y="5484614"/>
            <a:ext cx="8058150" cy="82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/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Bimodalidad: setosa (valores bajos) vs resto (valores altos).</a:t>
            </a:r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Variables de pétalo: gran poder discriminativo.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Distribuciones de pétalos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981994" y="1188720"/>
            <a:ext cx="4389120" cy="4389120"/>
            <a:chOff x="0" y="0"/>
            <a:chExt cx="6242304" cy="6242304"/>
          </a:xfrm>
        </p:grpSpPr>
        <p:sp>
          <p:nvSpPr>
            <p:cNvPr id="7" name="Freeform 7" descr="03_hist_petal.png"/>
            <p:cNvSpPr/>
            <p:nvPr/>
          </p:nvSpPr>
          <p:spPr>
            <a:xfrm>
              <a:off x="0" y="0"/>
              <a:ext cx="6242304" cy="6242304"/>
            </a:xfrm>
            <a:custGeom>
              <a:avLst/>
              <a:gdLst/>
              <a:ahLst/>
              <a:cxnLst/>
              <a:rect l="l" t="t" r="r" b="b"/>
              <a:pathLst>
                <a:path w="6242304" h="6242304">
                  <a:moveTo>
                    <a:pt x="0" y="0"/>
                  </a:moveTo>
                  <a:lnTo>
                    <a:pt x="6242304" y="0"/>
                  </a:lnTo>
                  <a:lnTo>
                    <a:pt x="62423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 sz="2124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67719" y="5484614"/>
            <a:ext cx="8058150" cy="82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/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Bimodalidad: setosa (valores bajos) vs resto (valores altos).</a:t>
            </a:r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Variables de pétalo: gran poder discriminativo.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Distribuciones de pétalos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981994" y="1188720"/>
            <a:ext cx="4389120" cy="4389120"/>
            <a:chOff x="0" y="0"/>
            <a:chExt cx="6242304" cy="6242304"/>
          </a:xfrm>
        </p:grpSpPr>
        <p:sp>
          <p:nvSpPr>
            <p:cNvPr id="7" name="Freeform 7" descr="04_hist_petal.png"/>
            <p:cNvSpPr/>
            <p:nvPr/>
          </p:nvSpPr>
          <p:spPr>
            <a:xfrm>
              <a:off x="0" y="0"/>
              <a:ext cx="6242304" cy="6242304"/>
            </a:xfrm>
            <a:custGeom>
              <a:avLst/>
              <a:gdLst/>
              <a:ahLst/>
              <a:cxnLst/>
              <a:rect l="l" t="t" r="r" b="b"/>
              <a:pathLst>
                <a:path w="6242304" h="6242304">
                  <a:moveTo>
                    <a:pt x="0" y="0"/>
                  </a:moveTo>
                  <a:lnTo>
                    <a:pt x="6242304" y="0"/>
                  </a:lnTo>
                  <a:lnTo>
                    <a:pt x="62423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 sz="2124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67719" y="5484614"/>
            <a:ext cx="8058150" cy="82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/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Bimodalidad: setosa (valores bajos) vs resto (valores altos).</a:t>
            </a:r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Variables de pétalo: gran poder discriminativo.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Separación por pétalos (scatter)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81994" y="1188720"/>
            <a:ext cx="4380163" cy="4389120"/>
            <a:chOff x="0" y="0"/>
            <a:chExt cx="6229565" cy="6242304"/>
          </a:xfrm>
        </p:grpSpPr>
        <p:sp>
          <p:nvSpPr>
            <p:cNvPr id="6" name="Freeform 6" descr="05_scatter_petal.png"/>
            <p:cNvSpPr/>
            <p:nvPr/>
          </p:nvSpPr>
          <p:spPr>
            <a:xfrm>
              <a:off x="0" y="0"/>
              <a:ext cx="6229604" cy="6242304"/>
            </a:xfrm>
            <a:custGeom>
              <a:avLst/>
              <a:gdLst/>
              <a:ahLst/>
              <a:cxnLst/>
              <a:rect l="l" t="t" r="r" b="b"/>
              <a:pathLst>
                <a:path w="6229604" h="6242304">
                  <a:moveTo>
                    <a:pt x="0" y="0"/>
                  </a:moveTo>
                  <a:lnTo>
                    <a:pt x="6229604" y="0"/>
                  </a:lnTo>
                  <a:lnTo>
                    <a:pt x="62296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 sz="2124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67719" y="5484614"/>
            <a:ext cx="8058150" cy="82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/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Setosa aislada; Versicolor–Virginica se solapan en zona media.</a:t>
            </a:r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Justifica por qué el error aparece en esa frontera.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Separación por pétalos (scatter)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81994" y="1188720"/>
            <a:ext cx="4380163" cy="4389120"/>
            <a:chOff x="0" y="0"/>
            <a:chExt cx="6229565" cy="6242304"/>
          </a:xfrm>
        </p:grpSpPr>
        <p:sp>
          <p:nvSpPr>
            <p:cNvPr id="6" name="Freeform 6" descr="06_scatter_petal.png"/>
            <p:cNvSpPr/>
            <p:nvPr/>
          </p:nvSpPr>
          <p:spPr>
            <a:xfrm>
              <a:off x="0" y="0"/>
              <a:ext cx="6229604" cy="6242304"/>
            </a:xfrm>
            <a:custGeom>
              <a:avLst/>
              <a:gdLst/>
              <a:ahLst/>
              <a:cxnLst/>
              <a:rect l="l" t="t" r="r" b="b"/>
              <a:pathLst>
                <a:path w="6229604" h="6242304">
                  <a:moveTo>
                    <a:pt x="0" y="0"/>
                  </a:moveTo>
                  <a:lnTo>
                    <a:pt x="6229604" y="0"/>
                  </a:lnTo>
                  <a:lnTo>
                    <a:pt x="62296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 sz="2124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67719" y="5484614"/>
            <a:ext cx="8058150" cy="82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/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Setosa aislada; Versicolor–Virginica se solapan en zona media.</a:t>
            </a:r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Justifica por qué el error aparece en esa frontera.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Separación por pétalos (scatter)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81994" y="1188720"/>
            <a:ext cx="4380163" cy="4389120"/>
            <a:chOff x="0" y="0"/>
            <a:chExt cx="6229565" cy="6242304"/>
          </a:xfrm>
        </p:grpSpPr>
        <p:sp>
          <p:nvSpPr>
            <p:cNvPr id="6" name="Freeform 6" descr="07_scatter_petal.png"/>
            <p:cNvSpPr/>
            <p:nvPr/>
          </p:nvSpPr>
          <p:spPr>
            <a:xfrm>
              <a:off x="0" y="0"/>
              <a:ext cx="6229604" cy="6242304"/>
            </a:xfrm>
            <a:custGeom>
              <a:avLst/>
              <a:gdLst/>
              <a:ahLst/>
              <a:cxnLst/>
              <a:rect l="l" t="t" r="r" b="b"/>
              <a:pathLst>
                <a:path w="6229604" h="6242304">
                  <a:moveTo>
                    <a:pt x="0" y="0"/>
                  </a:moveTo>
                  <a:lnTo>
                    <a:pt x="6229604" y="0"/>
                  </a:lnTo>
                  <a:lnTo>
                    <a:pt x="62296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 sz="2124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67719" y="5484614"/>
            <a:ext cx="8058150" cy="82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/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Setosa aislada; Versicolor–Virginica se solapan en zona media.</a:t>
            </a:r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Justifica por qué el error aparece en esa frontera.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994" y="274638"/>
            <a:ext cx="8229600" cy="11430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O" sz="2124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4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Separación por pétalos (scatter)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81994" y="1188720"/>
            <a:ext cx="4380163" cy="4389120"/>
            <a:chOff x="0" y="0"/>
            <a:chExt cx="6229565" cy="6242304"/>
          </a:xfrm>
        </p:grpSpPr>
        <p:sp>
          <p:nvSpPr>
            <p:cNvPr id="6" name="Freeform 6" descr="08_scatter_petal.png"/>
            <p:cNvSpPr/>
            <p:nvPr/>
          </p:nvSpPr>
          <p:spPr>
            <a:xfrm>
              <a:off x="0" y="0"/>
              <a:ext cx="6229604" cy="6242304"/>
            </a:xfrm>
            <a:custGeom>
              <a:avLst/>
              <a:gdLst/>
              <a:ahLst/>
              <a:cxnLst/>
              <a:rect l="l" t="t" r="r" b="b"/>
              <a:pathLst>
                <a:path w="6229604" h="6242304">
                  <a:moveTo>
                    <a:pt x="0" y="0"/>
                  </a:moveTo>
                  <a:lnTo>
                    <a:pt x="6229604" y="0"/>
                  </a:lnTo>
                  <a:lnTo>
                    <a:pt x="62296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O" sz="2124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67719" y="5484614"/>
            <a:ext cx="8058150" cy="82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 sz="2124"/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Setosa aislada; Versicolor–Virginica se solapan en zona media.</a:t>
            </a:r>
          </a:p>
          <a:p>
            <a:pPr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Justifica por qué el error aparece en esa frontera.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620</Words>
  <Application>Microsoft Office PowerPoint</Application>
  <PresentationFormat>Personalizado</PresentationFormat>
  <Paragraphs>94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(MS)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MARLON</cp:lastModifiedBy>
  <cp:revision>11</cp:revision>
  <dcterms:created xsi:type="dcterms:W3CDTF">2020-08-21T13:03:05Z</dcterms:created>
  <dcterms:modified xsi:type="dcterms:W3CDTF">2025-11-07T01:04:19Z</dcterms:modified>
</cp:coreProperties>
</file>